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2" r:id="rId1"/>
  </p:sldMasterIdLst>
  <p:notesMasterIdLst>
    <p:notesMasterId r:id="rId4"/>
  </p:notesMasterIdLst>
  <p:handoutMasterIdLst>
    <p:handoutMasterId r:id="rId5"/>
  </p:handoutMasterIdLst>
  <p:sldIdLst>
    <p:sldId id="536" r:id="rId2"/>
    <p:sldId id="537"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5pPr>
    <a:lvl6pPr marL="2286000" algn="l" defTabSz="914400" rtl="0" eaLnBrk="1" latinLnBrk="0" hangingPunct="1">
      <a:defRPr sz="2400" kern="1200">
        <a:solidFill>
          <a:schemeClr val="tx1"/>
        </a:solidFill>
        <a:latin typeface="Arial" charset="0"/>
        <a:ea typeface="ＭＳ Ｐゴシック" pitchFamily="-106" charset="-128"/>
        <a:cs typeface="+mn-cs"/>
      </a:defRPr>
    </a:lvl6pPr>
    <a:lvl7pPr marL="2743200" algn="l" defTabSz="914400" rtl="0" eaLnBrk="1" latinLnBrk="0" hangingPunct="1">
      <a:defRPr sz="2400" kern="1200">
        <a:solidFill>
          <a:schemeClr val="tx1"/>
        </a:solidFill>
        <a:latin typeface="Arial" charset="0"/>
        <a:ea typeface="ＭＳ Ｐゴシック" pitchFamily="-106" charset="-128"/>
        <a:cs typeface="+mn-cs"/>
      </a:defRPr>
    </a:lvl7pPr>
    <a:lvl8pPr marL="3200400" algn="l" defTabSz="914400" rtl="0" eaLnBrk="1" latinLnBrk="0" hangingPunct="1">
      <a:defRPr sz="2400" kern="1200">
        <a:solidFill>
          <a:schemeClr val="tx1"/>
        </a:solidFill>
        <a:latin typeface="Arial" charset="0"/>
        <a:ea typeface="ＭＳ Ｐゴシック" pitchFamily="-106" charset="-128"/>
        <a:cs typeface="+mn-cs"/>
      </a:defRPr>
    </a:lvl8pPr>
    <a:lvl9pPr marL="3657600" algn="l" defTabSz="914400" rtl="0" eaLnBrk="1" latinLnBrk="0" hangingPunct="1">
      <a:defRPr sz="2400" kern="1200">
        <a:solidFill>
          <a:schemeClr val="tx1"/>
        </a:solidFill>
        <a:latin typeface="Arial" charset="0"/>
        <a:ea typeface="ＭＳ Ｐゴシック" pitchFamily="-106"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0000FF"/>
    <a:srgbClr val="FF0552"/>
    <a:srgbClr val="FF9900"/>
    <a:srgbClr val="FF125D"/>
    <a:srgbClr val="C0B37A"/>
    <a:srgbClr val="0066FF"/>
    <a:srgbClr val="F0EE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34"/>
    <p:restoredTop sz="87619"/>
  </p:normalViewPr>
  <p:slideViewPr>
    <p:cSldViewPr>
      <p:cViewPr varScale="1">
        <p:scale>
          <a:sx n="111" d="100"/>
          <a:sy n="111" d="100"/>
        </p:scale>
        <p:origin x="2512" y="2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706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pitchFamily="-106" charset="0"/>
                <a:cs typeface="ＭＳ Ｐゴシック" pitchFamily="-106" charset="-128"/>
              </a:defRPr>
            </a:lvl1pPr>
          </a:lstStyle>
          <a:p>
            <a:pPr>
              <a:defRPr/>
            </a:pPr>
            <a:endParaRPr lang="en-US"/>
          </a:p>
        </p:txBody>
      </p:sp>
      <p:sp>
        <p:nvSpPr>
          <p:cNvPr id="706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706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FE46C475-8A35-415A-9CA4-2A19E95FA6E7}" type="slidenum">
              <a:rPr lang="en-US"/>
              <a:pPr>
                <a:defRPr/>
              </a:pPr>
              <a:t>‹#›</a:t>
            </a:fld>
            <a:endParaRPr lang="en-US"/>
          </a:p>
        </p:txBody>
      </p:sp>
    </p:spTree>
    <p:extLst>
      <p:ext uri="{BB962C8B-B14F-4D97-AF65-F5344CB8AC3E}">
        <p14:creationId xmlns:p14="http://schemas.microsoft.com/office/powerpoint/2010/main" val="647557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61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pitchFamily="-106" charset="0"/>
                <a:cs typeface="ＭＳ Ｐゴシック" pitchFamily="-106" charset="-128"/>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0"/>
            <a:r>
              <a:rPr lang="en-US" noProof="0"/>
              <a:t>Second level</a:t>
            </a:r>
          </a:p>
          <a:p>
            <a:pPr lvl="0"/>
            <a:r>
              <a:rPr lang="en-US" noProof="0"/>
              <a:t>Third level</a:t>
            </a:r>
          </a:p>
          <a:p>
            <a:pPr lvl="0"/>
            <a:r>
              <a:rPr lang="en-US" noProof="0"/>
              <a:t>Fourth level</a:t>
            </a:r>
          </a:p>
          <a:p>
            <a:pPr lvl="0"/>
            <a:r>
              <a:rPr lang="en-US" noProof="0"/>
              <a:t>Fifth level</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6A13BC90-0074-43EE-BB9C-DD96ADFE8CE6}" type="slidenum">
              <a:rPr lang="en-US"/>
              <a:pPr>
                <a:defRPr/>
              </a:pPr>
              <a:t>‹#›</a:t>
            </a:fld>
            <a:endParaRPr lang="en-US"/>
          </a:p>
        </p:txBody>
      </p:sp>
    </p:spTree>
    <p:extLst>
      <p:ext uri="{BB962C8B-B14F-4D97-AF65-F5344CB8AC3E}">
        <p14:creationId xmlns:p14="http://schemas.microsoft.com/office/powerpoint/2010/main" val="20224655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ＭＳ Ｐゴシック" pitchFamily="-65" charset="-128"/>
      </a:defRPr>
    </a:lvl1pPr>
    <a:lvl2pPr marL="742950" indent="-28575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2pPr>
    <a:lvl3pPr marL="1143000" indent="-228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3pPr>
    <a:lvl4pPr marL="1600200" indent="-228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4pPr>
    <a:lvl5pPr marL="2057400" indent="-228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itchFamily="-106" charset="0"/>
                <a:ea typeface="ＭＳ Ｐゴシック" pitchFamily="-106" charset="-128"/>
              </a:defRPr>
            </a:lvl1pPr>
            <a:lvl2pPr marL="742950" indent="-285750">
              <a:spcBef>
                <a:spcPct val="30000"/>
              </a:spcBef>
              <a:defRPr sz="1200">
                <a:solidFill>
                  <a:schemeClr val="tx1"/>
                </a:solidFill>
                <a:latin typeface="Times" pitchFamily="-106" charset="0"/>
                <a:ea typeface="ＭＳ Ｐゴシック" pitchFamily="-106" charset="-128"/>
              </a:defRPr>
            </a:lvl2pPr>
            <a:lvl3pPr marL="1143000" indent="-228600">
              <a:spcBef>
                <a:spcPct val="30000"/>
              </a:spcBef>
              <a:defRPr sz="1200">
                <a:solidFill>
                  <a:schemeClr val="tx1"/>
                </a:solidFill>
                <a:latin typeface="Times" pitchFamily="-106" charset="0"/>
                <a:ea typeface="ＭＳ Ｐゴシック" pitchFamily="-106" charset="-128"/>
              </a:defRPr>
            </a:lvl3pPr>
            <a:lvl4pPr marL="1600200" indent="-228600">
              <a:spcBef>
                <a:spcPct val="30000"/>
              </a:spcBef>
              <a:defRPr sz="1200">
                <a:solidFill>
                  <a:schemeClr val="tx1"/>
                </a:solidFill>
                <a:latin typeface="Times" pitchFamily="-106" charset="0"/>
                <a:ea typeface="ＭＳ Ｐゴシック" pitchFamily="-106" charset="-128"/>
              </a:defRPr>
            </a:lvl4pPr>
            <a:lvl5pPr marL="2057400" indent="-228600">
              <a:spcBef>
                <a:spcPct val="30000"/>
              </a:spcBef>
              <a:defRPr sz="1200">
                <a:solidFill>
                  <a:schemeClr val="tx1"/>
                </a:solidFill>
                <a:latin typeface="Times" pitchFamily="-106" charset="0"/>
                <a:ea typeface="ＭＳ Ｐゴシック" pitchFamily="-106" charset="-128"/>
              </a:defRPr>
            </a:lvl5pPr>
            <a:lvl6pPr marL="25146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6pPr>
            <a:lvl7pPr marL="29718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7pPr>
            <a:lvl8pPr marL="34290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8pPr>
            <a:lvl9pPr marL="38862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9pPr>
          </a:lstStyle>
          <a:p>
            <a:pPr>
              <a:spcBef>
                <a:spcPct val="0"/>
              </a:spcBef>
            </a:pPr>
            <a:fld id="{B101207D-5BDA-4BED-8240-D3FC29C8C655}" type="slidenum">
              <a:rPr lang="en-US" altLang="en-US" smtClean="0">
                <a:latin typeface="Arial" charset="0"/>
              </a:rPr>
              <a:pPr>
                <a:spcBef>
                  <a:spcPct val="0"/>
                </a:spcBef>
              </a:pPr>
              <a:t>1</a:t>
            </a:fld>
            <a:endParaRPr lang="en-US" altLang="en-US">
              <a:latin typeface="Arial" charset="0"/>
            </a:endParaRPr>
          </a:p>
        </p:txBody>
      </p:sp>
      <p:sp>
        <p:nvSpPr>
          <p:cNvPr id="5123"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Times" pitchFamily="-106" charset="0"/>
                <a:ea typeface="ＭＳ Ｐゴシック" pitchFamily="-106" charset="-128"/>
              </a:defRPr>
            </a:lvl1pPr>
            <a:lvl2pPr marL="742950" indent="-285750">
              <a:spcBef>
                <a:spcPct val="30000"/>
              </a:spcBef>
              <a:defRPr sz="1200">
                <a:solidFill>
                  <a:schemeClr val="tx1"/>
                </a:solidFill>
                <a:latin typeface="Times" pitchFamily="-106" charset="0"/>
                <a:ea typeface="ＭＳ Ｐゴシック" pitchFamily="-106" charset="-128"/>
              </a:defRPr>
            </a:lvl2pPr>
            <a:lvl3pPr marL="1143000" indent="-228600">
              <a:spcBef>
                <a:spcPct val="30000"/>
              </a:spcBef>
              <a:defRPr sz="1200">
                <a:solidFill>
                  <a:schemeClr val="tx1"/>
                </a:solidFill>
                <a:latin typeface="Times" pitchFamily="-106" charset="0"/>
                <a:ea typeface="ＭＳ Ｐゴシック" pitchFamily="-106" charset="-128"/>
              </a:defRPr>
            </a:lvl3pPr>
            <a:lvl4pPr marL="1600200" indent="-228600">
              <a:spcBef>
                <a:spcPct val="30000"/>
              </a:spcBef>
              <a:defRPr sz="1200">
                <a:solidFill>
                  <a:schemeClr val="tx1"/>
                </a:solidFill>
                <a:latin typeface="Times" pitchFamily="-106" charset="0"/>
                <a:ea typeface="ＭＳ Ｐゴシック" pitchFamily="-106" charset="-128"/>
              </a:defRPr>
            </a:lvl4pPr>
            <a:lvl5pPr marL="2057400" indent="-228600">
              <a:spcBef>
                <a:spcPct val="30000"/>
              </a:spcBef>
              <a:defRPr sz="1200">
                <a:solidFill>
                  <a:schemeClr val="tx1"/>
                </a:solidFill>
                <a:latin typeface="Times" pitchFamily="-106" charset="0"/>
                <a:ea typeface="ＭＳ Ｐゴシック" pitchFamily="-106" charset="-128"/>
              </a:defRPr>
            </a:lvl5pPr>
            <a:lvl6pPr marL="25146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6pPr>
            <a:lvl7pPr marL="29718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7pPr>
            <a:lvl8pPr marL="34290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8pPr>
            <a:lvl9pPr marL="38862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9pPr>
          </a:lstStyle>
          <a:p>
            <a:pPr algn="r">
              <a:spcBef>
                <a:spcPct val="0"/>
              </a:spcBef>
            </a:pPr>
            <a:fld id="{DB0EE1A8-34CE-4F32-BF25-9D4E96A7F8DF}" type="slidenum">
              <a:rPr lang="en-US" altLang="en-US">
                <a:latin typeface="Arial" charset="0"/>
              </a:rPr>
              <a:pPr algn="r">
                <a:spcBef>
                  <a:spcPct val="0"/>
                </a:spcBef>
              </a:pPr>
              <a:t>1</a:t>
            </a:fld>
            <a:endParaRPr lang="en-US" altLang="en-US">
              <a:latin typeface="Arial" charset="0"/>
            </a:endParaRPr>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dirty="0">
              <a:latin typeface="Times" pitchFamily="-106" charset="0"/>
              <a:ea typeface="ＭＳ Ｐゴシック" pitchFamily="-106" charset="-128"/>
            </a:endParaRPr>
          </a:p>
        </p:txBody>
      </p:sp>
    </p:spTree>
    <p:extLst>
      <p:ext uri="{BB962C8B-B14F-4D97-AF65-F5344CB8AC3E}">
        <p14:creationId xmlns:p14="http://schemas.microsoft.com/office/powerpoint/2010/main" val="3224548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588524"/>
      </p:ext>
    </p:extLst>
  </p:cSld>
  <p:clrMapOvr>
    <a:masterClrMapping/>
  </p:clrMapOvr>
  <p:transition>
    <p:wipe dir="d"/>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auto">
          <a:xfrm>
            <a:off x="2787650" y="3175"/>
            <a:ext cx="6140450" cy="6064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963613" y="1290638"/>
            <a:ext cx="7845425" cy="4975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ChangeArrowheads="1"/>
          </p:cNvSpPr>
          <p:nvPr userDrawn="1"/>
        </p:nvSpPr>
        <p:spPr bwMode="auto">
          <a:xfrm>
            <a:off x="0" y="0"/>
            <a:ext cx="9144000" cy="685800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endParaRPr lang="en-US" altLang="en-US"/>
          </a:p>
        </p:txBody>
      </p:sp>
      <p:sp>
        <p:nvSpPr>
          <p:cNvPr id="1030" name="Rectangle 6">
            <a:hlinkClick r:id="" action="ppaction://hlinkshowjump?jump=lastslide"/>
          </p:cNvPr>
          <p:cNvSpPr>
            <a:spLocks noChangeArrowheads="1"/>
          </p:cNvSpPr>
          <p:nvPr userDrawn="1"/>
        </p:nvSpPr>
        <p:spPr bwMode="auto">
          <a:xfrm>
            <a:off x="8932863" y="0"/>
            <a:ext cx="211137" cy="254000"/>
          </a:xfrm>
          <a:prstGeom prst="rect">
            <a:avLst/>
          </a:prstGeom>
          <a:solidFill>
            <a:schemeClr val="accent1">
              <a:alpha val="0"/>
            </a:scheme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endParaRPr lang="en-US" altLang="en-US"/>
          </a:p>
        </p:txBody>
      </p:sp>
      <p:sp>
        <p:nvSpPr>
          <p:cNvPr id="1031" name="Rectangle 7"/>
          <p:cNvSpPr>
            <a:spLocks noChangeArrowheads="1"/>
          </p:cNvSpPr>
          <p:nvPr/>
        </p:nvSpPr>
        <p:spPr bwMode="auto">
          <a:xfrm>
            <a:off x="-627063" y="6259513"/>
            <a:ext cx="1905001" cy="3540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algn="r"/>
            <a:endParaRPr lang="en-US" altLang="en-US" sz="1400"/>
          </a:p>
        </p:txBody>
      </p:sp>
      <p:sp>
        <p:nvSpPr>
          <p:cNvPr id="8" name="Line 2"/>
          <p:cNvSpPr>
            <a:spLocks noChangeShapeType="1"/>
          </p:cNvSpPr>
          <p:nvPr userDrawn="1"/>
        </p:nvSpPr>
        <p:spPr bwMode="auto">
          <a:xfrm>
            <a:off x="65088" y="914400"/>
            <a:ext cx="9018587" cy="0"/>
          </a:xfrm>
          <a:prstGeom prst="line">
            <a:avLst/>
          </a:prstGeom>
          <a:noFill/>
          <a:ln w="38100" cmpd="dbl">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78" r:id="rId1"/>
  </p:sldLayoutIdLst>
  <p:transition>
    <p:wipe dir="d"/>
  </p:transition>
  <p:txStyles>
    <p:titleStyle>
      <a:lvl1pPr algn="r" rtl="0" eaLnBrk="0" fontAlgn="base" hangingPunct="0">
        <a:lnSpc>
          <a:spcPct val="85000"/>
        </a:lnSpc>
        <a:spcBef>
          <a:spcPct val="0"/>
        </a:spcBef>
        <a:spcAft>
          <a:spcPct val="0"/>
        </a:spcAft>
        <a:defRPr sz="3000" b="1">
          <a:solidFill>
            <a:schemeClr val="bg1"/>
          </a:solidFill>
          <a:latin typeface="+mj-lt"/>
          <a:ea typeface="ＭＳ Ｐゴシック" pitchFamily="-65" charset="-128"/>
          <a:cs typeface="ＭＳ Ｐゴシック" pitchFamily="-65" charset="-128"/>
        </a:defRPr>
      </a:lvl1pPr>
      <a:lvl2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2pPr>
      <a:lvl3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3pPr>
      <a:lvl4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4pPr>
      <a:lvl5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5pPr>
      <a:lvl6pPr marL="457200" algn="r" rtl="0" fontAlgn="base">
        <a:lnSpc>
          <a:spcPct val="85000"/>
        </a:lnSpc>
        <a:spcBef>
          <a:spcPct val="0"/>
        </a:spcBef>
        <a:spcAft>
          <a:spcPct val="0"/>
        </a:spcAft>
        <a:defRPr sz="3000" b="1">
          <a:solidFill>
            <a:schemeClr val="bg1"/>
          </a:solidFill>
          <a:latin typeface="Arial" pitchFamily="-65" charset="0"/>
        </a:defRPr>
      </a:lvl6pPr>
      <a:lvl7pPr marL="914400" algn="r" rtl="0" fontAlgn="base">
        <a:lnSpc>
          <a:spcPct val="85000"/>
        </a:lnSpc>
        <a:spcBef>
          <a:spcPct val="0"/>
        </a:spcBef>
        <a:spcAft>
          <a:spcPct val="0"/>
        </a:spcAft>
        <a:defRPr sz="3000" b="1">
          <a:solidFill>
            <a:schemeClr val="bg1"/>
          </a:solidFill>
          <a:latin typeface="Arial" pitchFamily="-65" charset="0"/>
        </a:defRPr>
      </a:lvl7pPr>
      <a:lvl8pPr marL="1371600" algn="r" rtl="0" fontAlgn="base">
        <a:lnSpc>
          <a:spcPct val="85000"/>
        </a:lnSpc>
        <a:spcBef>
          <a:spcPct val="0"/>
        </a:spcBef>
        <a:spcAft>
          <a:spcPct val="0"/>
        </a:spcAft>
        <a:defRPr sz="3000" b="1">
          <a:solidFill>
            <a:schemeClr val="bg1"/>
          </a:solidFill>
          <a:latin typeface="Arial" pitchFamily="-65" charset="0"/>
        </a:defRPr>
      </a:lvl8pPr>
      <a:lvl9pPr marL="1828800" algn="r" rtl="0" fontAlgn="base">
        <a:lnSpc>
          <a:spcPct val="85000"/>
        </a:lnSpc>
        <a:spcBef>
          <a:spcPct val="0"/>
        </a:spcBef>
        <a:spcAft>
          <a:spcPct val="0"/>
        </a:spcAft>
        <a:defRPr sz="3000" b="1">
          <a:solidFill>
            <a:schemeClr val="bg1"/>
          </a:solidFill>
          <a:latin typeface="Arial" pitchFamily="-65" charset="0"/>
        </a:defRPr>
      </a:lvl9pPr>
    </p:titleStyle>
    <p:bodyStyle>
      <a:lvl1pPr marL="282575" indent="-282575" algn="l" rtl="0" eaLnBrk="0" fontAlgn="base" hangingPunct="0">
        <a:lnSpc>
          <a:spcPct val="85000"/>
        </a:lnSpc>
        <a:spcBef>
          <a:spcPct val="20000"/>
        </a:spcBef>
        <a:spcAft>
          <a:spcPct val="0"/>
        </a:spcAft>
        <a:buClr>
          <a:schemeClr val="bg1"/>
        </a:buClr>
        <a:buFont typeface="Wingdings" pitchFamily="-106" charset="2"/>
        <a:defRPr sz="2000">
          <a:solidFill>
            <a:schemeClr val="tx1"/>
          </a:solidFill>
          <a:latin typeface="+mn-lt"/>
          <a:ea typeface="ＭＳ Ｐゴシック" pitchFamily="-65" charset="-128"/>
          <a:cs typeface="ＭＳ Ｐゴシック" pitchFamily="-65" charset="-128"/>
        </a:defRPr>
      </a:lvl1pPr>
      <a:lvl2pPr marL="636588" indent="-239713" algn="l" rtl="0" eaLnBrk="0" fontAlgn="base" hangingPunct="0">
        <a:lnSpc>
          <a:spcPct val="85000"/>
        </a:lnSpc>
        <a:spcBef>
          <a:spcPct val="20000"/>
        </a:spcBef>
        <a:spcAft>
          <a:spcPct val="0"/>
        </a:spcAft>
        <a:buFont typeface="Times" pitchFamily="-106" charset="0"/>
        <a:buChar char="•"/>
        <a:defRPr sz="2000">
          <a:solidFill>
            <a:schemeClr val="tx1"/>
          </a:solidFill>
          <a:latin typeface="+mn-lt"/>
          <a:ea typeface="ＭＳ Ｐゴシック" pitchFamily="-65" charset="-128"/>
        </a:defRPr>
      </a:lvl2pPr>
      <a:lvl3pPr marL="917575" indent="-16668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3pPr>
      <a:lvl4pPr marL="1255713" indent="-22383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4pPr>
      <a:lvl5pPr marL="1593850" indent="-22383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5pPr>
      <a:lvl6pPr marL="20510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6pPr>
      <a:lvl7pPr marL="25082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7pPr>
      <a:lvl8pPr marL="29654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8pPr>
      <a:lvl9pPr marL="34226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oleObject" Target="../embeddings/oleObject1.bin"/><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hyperlink" Target="https://doi.org/10.1186/s40623-024-02121-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idx="4294967295"/>
          </p:nvPr>
        </p:nvSpPr>
        <p:spPr>
          <a:xfrm>
            <a:off x="4114800" y="0"/>
            <a:ext cx="4948298" cy="837603"/>
          </a:xfrm>
        </p:spPr>
        <p:txBody>
          <a:bodyPr/>
          <a:lstStyle/>
          <a:p>
            <a:pPr eaLnBrk="1" hangingPunct="1"/>
            <a:r>
              <a:rPr lang="en-US" altLang="en-US" sz="1600" dirty="0">
                <a:solidFill>
                  <a:schemeClr val="tx1"/>
                </a:solidFill>
                <a:ea typeface="ＭＳ Ｐゴシック" pitchFamily="-106" charset="-128"/>
              </a:rPr>
              <a:t>Probabilistic estimation of </a:t>
            </a:r>
            <a:br>
              <a:rPr lang="en-US" altLang="en-US" sz="1600" dirty="0">
                <a:solidFill>
                  <a:schemeClr val="tx1"/>
                </a:solidFill>
                <a:ea typeface="ＭＳ Ｐゴシック" pitchFamily="-106" charset="-128"/>
              </a:rPr>
            </a:br>
            <a:r>
              <a:rPr lang="en-US" altLang="en-US" sz="1600" dirty="0">
                <a:solidFill>
                  <a:schemeClr val="tx1"/>
                </a:solidFill>
                <a:ea typeface="ＭＳ Ｐゴシック" pitchFamily="-106" charset="-128"/>
              </a:rPr>
              <a:t>rheological properties in subduction zones</a:t>
            </a:r>
            <a:br>
              <a:rPr lang="en-US" altLang="en-US" sz="1600" dirty="0">
                <a:solidFill>
                  <a:schemeClr val="tx1"/>
                </a:solidFill>
                <a:ea typeface="ＭＳ Ｐゴシック" pitchFamily="-106" charset="-128"/>
              </a:rPr>
            </a:br>
            <a:r>
              <a:rPr lang="en-US" altLang="en-US" sz="1600" dirty="0">
                <a:solidFill>
                  <a:schemeClr val="tx1"/>
                </a:solidFill>
                <a:ea typeface="ＭＳ Ｐゴシック" pitchFamily="-106" charset="-128"/>
              </a:rPr>
              <a:t>Rishav Mallick, 329A</a:t>
            </a:r>
          </a:p>
        </p:txBody>
      </p:sp>
      <p:sp>
        <p:nvSpPr>
          <p:cNvPr id="3075" name="Text Box 7"/>
          <p:cNvSpPr txBox="1">
            <a:spLocks noChangeArrowheads="1"/>
          </p:cNvSpPr>
          <p:nvPr/>
        </p:nvSpPr>
        <p:spPr bwMode="auto">
          <a:xfrm>
            <a:off x="4815293" y="968505"/>
            <a:ext cx="4247805" cy="544764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a:spcBef>
                <a:spcPct val="50000"/>
              </a:spcBef>
            </a:pPr>
            <a:r>
              <a:rPr lang="en-US" altLang="en-US" sz="1200" b="1" dirty="0">
                <a:solidFill>
                  <a:srgbClr val="0000FF"/>
                </a:solidFill>
              </a:rPr>
              <a:t>Scientific Background: </a:t>
            </a:r>
          </a:p>
          <a:p>
            <a:pPr marL="171450" indent="-171450">
              <a:spcBef>
                <a:spcPct val="50000"/>
              </a:spcBef>
              <a:buFont typeface="Arial" panose="020B0604020202020204" pitchFamily="34" charset="0"/>
              <a:buChar char="•"/>
            </a:pPr>
            <a:r>
              <a:rPr lang="en-US" altLang="en-US" sz="1200" dirty="0">
                <a:solidFill>
                  <a:srgbClr val="0000FF"/>
                </a:solidFill>
              </a:rPr>
              <a:t>Constraining the effective rheology of tectonic faults improves our understanding of the physics of plate boundary deformation </a:t>
            </a:r>
          </a:p>
          <a:p>
            <a:pPr marL="171450" indent="-171450">
              <a:spcBef>
                <a:spcPct val="50000"/>
              </a:spcBef>
              <a:buFont typeface="Arial" panose="020B0604020202020204" pitchFamily="34" charset="0"/>
              <a:buChar char="•"/>
            </a:pPr>
            <a:r>
              <a:rPr lang="en-US" altLang="en-US" sz="1200" dirty="0">
                <a:solidFill>
                  <a:srgbClr val="0000FF"/>
                </a:solidFill>
              </a:rPr>
              <a:t>Differentiating between various rheological model classes using only observations of a single earthquake (</a:t>
            </a:r>
            <a:r>
              <a:rPr lang="en-US" altLang="en-US" sz="1200" dirty="0" err="1">
                <a:solidFill>
                  <a:srgbClr val="0000FF"/>
                </a:solidFill>
              </a:rPr>
              <a:t>coseismic</a:t>
            </a:r>
            <a:r>
              <a:rPr lang="en-US" altLang="en-US" sz="1200" dirty="0">
                <a:solidFill>
                  <a:srgbClr val="0000FF"/>
                </a:solidFill>
              </a:rPr>
              <a:t> and </a:t>
            </a:r>
            <a:r>
              <a:rPr lang="en-US" altLang="en-US" sz="1200" dirty="0" err="1">
                <a:solidFill>
                  <a:srgbClr val="0000FF"/>
                </a:solidFill>
              </a:rPr>
              <a:t>postseismic</a:t>
            </a:r>
            <a:r>
              <a:rPr lang="en-US" altLang="en-US" sz="1200" dirty="0">
                <a:solidFill>
                  <a:srgbClr val="0000FF"/>
                </a:solidFill>
              </a:rPr>
              <a:t> deformation) is difficult --- especially in the presence of coarse spatiotemporal sampling, inherent observational noise, and non-uniqueness of the inverted properties</a:t>
            </a:r>
          </a:p>
          <a:p>
            <a:pPr marL="171450" indent="-171450">
              <a:spcBef>
                <a:spcPct val="50000"/>
              </a:spcBef>
              <a:buFont typeface="Arial" panose="020B0604020202020204" pitchFamily="34" charset="0"/>
              <a:buChar char="•"/>
            </a:pPr>
            <a:r>
              <a:rPr lang="en-US" altLang="en-US" sz="1200" dirty="0">
                <a:solidFill>
                  <a:srgbClr val="0000FF"/>
                </a:solidFill>
              </a:rPr>
              <a:t>We present a framework to estimate key rheological parameters of a subduction zone plate interface using simulations of sequences of earthquakes and aseismic slip</a:t>
            </a:r>
          </a:p>
          <a:p>
            <a:pPr>
              <a:spcBef>
                <a:spcPct val="50000"/>
              </a:spcBef>
            </a:pPr>
            <a:r>
              <a:rPr lang="en-US" altLang="en-US" sz="1200" b="1" dirty="0">
                <a:solidFill>
                  <a:srgbClr val="0000FF"/>
                </a:solidFill>
              </a:rPr>
              <a:t>Results and Significance:</a:t>
            </a:r>
          </a:p>
          <a:p>
            <a:pPr marL="171450" indent="-171450">
              <a:spcBef>
                <a:spcPct val="50000"/>
              </a:spcBef>
              <a:buFont typeface="Arial" panose="020B0604020202020204" pitchFamily="34" charset="0"/>
              <a:buChar char="•"/>
            </a:pPr>
            <a:r>
              <a:rPr lang="en-US" altLang="en-US" sz="1200" dirty="0">
                <a:solidFill>
                  <a:srgbClr val="0000FF"/>
                </a:solidFill>
              </a:rPr>
              <a:t>Geodetic observations are only weakly sensitive to the actual functional form of the constitutive relation</a:t>
            </a:r>
          </a:p>
          <a:p>
            <a:pPr marL="171450" indent="-171450">
              <a:spcBef>
                <a:spcPct val="50000"/>
              </a:spcBef>
              <a:buFont typeface="Arial" panose="020B0604020202020204" pitchFamily="34" charset="0"/>
              <a:buChar char="•"/>
            </a:pPr>
            <a:r>
              <a:rPr lang="en-US" altLang="en-US" sz="1200" dirty="0">
                <a:solidFill>
                  <a:srgbClr val="0000FF"/>
                </a:solidFill>
              </a:rPr>
              <a:t>Parameterizing rheology in terms of time-varying viscosity (e.g., linear Burgers material) may be sufficient to describe how the Earth’s mantle responds to large earthquakes</a:t>
            </a:r>
          </a:p>
          <a:p>
            <a:pPr marL="171450" indent="-171450">
              <a:spcBef>
                <a:spcPct val="50000"/>
              </a:spcBef>
              <a:buFont typeface="Arial" panose="020B0604020202020204" pitchFamily="34" charset="0"/>
              <a:buChar char="•"/>
            </a:pPr>
            <a:r>
              <a:rPr lang="en-US" altLang="en-US" sz="1200" dirty="0">
                <a:solidFill>
                  <a:srgbClr val="0000FF"/>
                </a:solidFill>
              </a:rPr>
              <a:t>With a calibrated model for subduction zones, we can predict the future trajectory of crustal deformation following an earthquake, but not stress evolution</a:t>
            </a:r>
          </a:p>
          <a:p>
            <a:pPr marL="171450" indent="-171450">
              <a:spcBef>
                <a:spcPct val="50000"/>
              </a:spcBef>
              <a:buFont typeface="Arial" panose="020B0604020202020204" pitchFamily="34" charset="0"/>
              <a:buChar char="•"/>
            </a:pPr>
            <a:endParaRPr lang="en-US" altLang="en-US" sz="1200" dirty="0">
              <a:solidFill>
                <a:srgbClr val="0000FF"/>
              </a:solidFill>
            </a:endParaRPr>
          </a:p>
        </p:txBody>
      </p:sp>
      <p:sp>
        <p:nvSpPr>
          <p:cNvPr id="3076" name="Text Box 8"/>
          <p:cNvSpPr txBox="1">
            <a:spLocks noChangeArrowheads="1"/>
          </p:cNvSpPr>
          <p:nvPr/>
        </p:nvSpPr>
        <p:spPr bwMode="auto">
          <a:xfrm>
            <a:off x="4953000" y="6161077"/>
            <a:ext cx="4110098"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r>
              <a:rPr lang="en-US" altLang="en-US" sz="900" b="1" dirty="0">
                <a:solidFill>
                  <a:srgbClr val="003399"/>
                </a:solidFill>
              </a:rPr>
              <a:t>Citation: </a:t>
            </a:r>
            <a:r>
              <a:rPr lang="en-US" altLang="en-US" sz="900" dirty="0" err="1">
                <a:solidFill>
                  <a:srgbClr val="003399"/>
                </a:solidFill>
              </a:rPr>
              <a:t>Köhne</a:t>
            </a:r>
            <a:r>
              <a:rPr lang="en-US" altLang="en-US" sz="900" dirty="0">
                <a:solidFill>
                  <a:srgbClr val="003399"/>
                </a:solidFill>
              </a:rPr>
              <a:t>, T., Mallick, R. &amp; Simons, M. Probabilistic estimation of rheological properties in subduction zones using sequences of earthquakes and aseismic slip. Earth Planets Space 77, 3 (2025). https://</a:t>
            </a:r>
            <a:r>
              <a:rPr lang="en-US" altLang="en-US" sz="900" dirty="0" err="1">
                <a:solidFill>
                  <a:srgbClr val="003399"/>
                </a:solidFill>
              </a:rPr>
              <a:t>doi.org</a:t>
            </a:r>
            <a:r>
              <a:rPr lang="en-US" altLang="en-US" sz="900" dirty="0">
                <a:solidFill>
                  <a:srgbClr val="003399"/>
                </a:solidFill>
              </a:rPr>
              <a:t>/10.1186/s40623-024-02121-5</a:t>
            </a:r>
          </a:p>
        </p:txBody>
      </p:sp>
      <p:sp>
        <p:nvSpPr>
          <p:cNvPr id="7" name="Text Box 8"/>
          <p:cNvSpPr txBox="1">
            <a:spLocks noChangeArrowheads="1"/>
          </p:cNvSpPr>
          <p:nvPr/>
        </p:nvSpPr>
        <p:spPr bwMode="auto">
          <a:xfrm>
            <a:off x="0" y="5868689"/>
            <a:ext cx="4871134" cy="93871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r>
              <a:rPr lang="en-US" altLang="en-US" sz="1100" b="1" dirty="0">
                <a:solidFill>
                  <a:srgbClr val="003399"/>
                </a:solidFill>
              </a:rPr>
              <a:t>Marginalized probability distributions for parameters that define the depth-varying power-law rheological structure (inset in the top right corner shows the eight estimated parameters) of a typical subduction zone. The orange lines are the target values used in generating the synthetic data. </a:t>
            </a:r>
          </a:p>
        </p:txBody>
      </p:sp>
      <p:graphicFrame>
        <p:nvGraphicFramePr>
          <p:cNvPr id="9" name="Object 20"/>
          <p:cNvGraphicFramePr>
            <a:graphicFrameLocks noChangeAspect="1"/>
          </p:cNvGraphicFramePr>
          <p:nvPr>
            <p:extLst>
              <p:ext uri="{D42A27DB-BD31-4B8C-83A1-F6EECF244321}">
                <p14:modId xmlns:p14="http://schemas.microsoft.com/office/powerpoint/2010/main" val="2539429089"/>
              </p:ext>
            </p:extLst>
          </p:nvPr>
        </p:nvGraphicFramePr>
        <p:xfrm>
          <a:off x="80901" y="124619"/>
          <a:ext cx="735013" cy="666750"/>
        </p:xfrm>
        <a:graphic>
          <a:graphicData uri="http://schemas.openxmlformats.org/presentationml/2006/ole">
            <mc:AlternateContent xmlns:mc="http://schemas.openxmlformats.org/markup-compatibility/2006">
              <mc:Choice xmlns:v="urn:schemas-microsoft-com:vml" Requires="v">
                <p:oleObj name="Photo Editor Photo" r:id="rId3" imgW="1523810" imgH="1380952" progId="">
                  <p:embed/>
                </p:oleObj>
              </mc:Choice>
              <mc:Fallback>
                <p:oleObj name="Photo Editor Photo" r:id="rId3" imgW="1523810" imgH="1380952"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901" y="124619"/>
                        <a:ext cx="735013" cy="666750"/>
                      </a:xfrm>
                      <a:prstGeom prst="rect">
                        <a:avLst/>
                      </a:prstGeom>
                      <a:noFill/>
                      <a:ln>
                        <a:noFill/>
                      </a:ln>
                      <a:extLst>
                        <a:ext uri="{909E8E84-426E-40dd-AFC4-6F175D3DCCD1}">
                          <a14:hiddenFill xmlns="" xmlns:a14="http://schemas.microsoft.com/office/drawing/2010/main">
                            <a:solidFill>
                              <a:srgbClr val="00CC99"/>
                            </a:solidFill>
                          </a14:hiddenFill>
                        </a:ext>
                        <a:ext uri="{91240B29-F687-4f45-9708-019B960494DF}">
                          <a14:hiddenLine xmlns="" xmlns:a14="http://schemas.microsoft.com/office/drawing/2010/main" w="9525">
                            <a:solidFill>
                              <a:schemeClr val="tx1"/>
                            </a:solidFill>
                            <a:miter lim="800000"/>
                            <a:headEnd/>
                            <a:tailEnd/>
                          </a14:hiddenLine>
                        </a:ext>
                      </a:extLst>
                    </p:spPr>
                  </p:pic>
                </p:oleObj>
              </mc:Fallback>
            </mc:AlternateContent>
          </a:graphicData>
        </a:graphic>
      </p:graphicFrame>
      <p:sp>
        <p:nvSpPr>
          <p:cNvPr id="10" name="Rectangle 3"/>
          <p:cNvSpPr>
            <a:spLocks noChangeArrowheads="1"/>
          </p:cNvSpPr>
          <p:nvPr/>
        </p:nvSpPr>
        <p:spPr bwMode="auto">
          <a:xfrm>
            <a:off x="762000" y="221396"/>
            <a:ext cx="2324100" cy="4587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24" tIns="45712" rIns="91424" bIns="45712">
            <a:spAutoFit/>
          </a:bodyPr>
          <a:lstStyle>
            <a:lvl1pPr eaLnBrk="0" hangingPunct="0">
              <a:defRPr sz="1300">
                <a:solidFill>
                  <a:schemeClr val="tx1"/>
                </a:solidFill>
                <a:latin typeface="Times New Roman" pitchFamily="18" charset="0"/>
                <a:ea typeface="MS PGothic" pitchFamily="34" charset="-128"/>
              </a:defRPr>
            </a:lvl1pPr>
            <a:lvl2pPr marL="742950" indent="-285750" eaLnBrk="0" hangingPunct="0">
              <a:defRPr sz="1300">
                <a:solidFill>
                  <a:schemeClr val="tx1"/>
                </a:solidFill>
                <a:latin typeface="Times New Roman" pitchFamily="18" charset="0"/>
                <a:ea typeface="MS PGothic" pitchFamily="34" charset="-128"/>
              </a:defRPr>
            </a:lvl2pPr>
            <a:lvl3pPr marL="1143000" indent="-228600" eaLnBrk="0" hangingPunct="0">
              <a:defRPr sz="1300">
                <a:solidFill>
                  <a:schemeClr val="tx1"/>
                </a:solidFill>
                <a:latin typeface="Times New Roman" pitchFamily="18" charset="0"/>
                <a:ea typeface="MS PGothic" pitchFamily="34" charset="-128"/>
              </a:defRPr>
            </a:lvl3pPr>
            <a:lvl4pPr marL="1600200" indent="-228600" eaLnBrk="0" hangingPunct="0">
              <a:defRPr sz="1300">
                <a:solidFill>
                  <a:schemeClr val="tx1"/>
                </a:solidFill>
                <a:latin typeface="Times New Roman" pitchFamily="18" charset="0"/>
                <a:ea typeface="MS PGothic" pitchFamily="34" charset="-128"/>
              </a:defRPr>
            </a:lvl4pPr>
            <a:lvl5pPr marL="2057400" indent="-228600" eaLnBrk="0" hangingPunct="0">
              <a:defRPr sz="13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3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3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3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300">
                <a:solidFill>
                  <a:schemeClr val="tx1"/>
                </a:solidFill>
                <a:latin typeface="Times New Roman" pitchFamily="18" charset="0"/>
                <a:ea typeface="MS PGothic" pitchFamily="34" charset="-128"/>
              </a:defRPr>
            </a:lvl9pPr>
          </a:lstStyle>
          <a:p>
            <a:pPr>
              <a:defRPr/>
            </a:pPr>
            <a:r>
              <a:rPr lang="en-US" altLang="en-US" sz="800" dirty="0">
                <a:solidFill>
                  <a:schemeClr val="accent2"/>
                </a:solidFill>
                <a:latin typeface="Helvetica" pitchFamily="1" charset="0"/>
              </a:rPr>
              <a:t>National Aeronautics and Space Administration</a:t>
            </a:r>
          </a:p>
          <a:p>
            <a:pPr>
              <a:defRPr/>
            </a:pPr>
            <a:r>
              <a:rPr lang="en-US" altLang="en-US" sz="800" b="1" dirty="0">
                <a:solidFill>
                  <a:schemeClr val="accent2"/>
                </a:solidFill>
                <a:latin typeface="Helvetica" pitchFamily="1" charset="0"/>
              </a:rPr>
              <a:t>Jet Propulsion Laboratory</a:t>
            </a:r>
          </a:p>
          <a:p>
            <a:pPr>
              <a:defRPr/>
            </a:pPr>
            <a:r>
              <a:rPr lang="en-US" altLang="en-US" sz="800" b="1" dirty="0">
                <a:solidFill>
                  <a:schemeClr val="accent2"/>
                </a:solidFill>
                <a:latin typeface="Helvetica" pitchFamily="1" charset="0"/>
              </a:rPr>
              <a:t>California Institute of Technology</a:t>
            </a:r>
            <a:endParaRPr lang="en-US" altLang="en-US" sz="800" b="1" dirty="0">
              <a:latin typeface="Helvetica" pitchFamily="1" charset="0"/>
            </a:endParaRPr>
          </a:p>
        </p:txBody>
      </p:sp>
      <p:pic>
        <p:nvPicPr>
          <p:cNvPr id="4" name="Picture 3">
            <a:extLst>
              <a:ext uri="{FF2B5EF4-FFF2-40B4-BE49-F238E27FC236}">
                <a16:creationId xmlns:a16="http://schemas.microsoft.com/office/drawing/2014/main" id="{525AD61A-AA9B-295B-80C0-F93C2102DC82}"/>
              </a:ext>
            </a:extLst>
          </p:cNvPr>
          <p:cNvPicPr>
            <a:picLocks noChangeAspect="1"/>
          </p:cNvPicPr>
          <p:nvPr/>
        </p:nvPicPr>
        <p:blipFill>
          <a:blip r:embed="rId5"/>
          <a:stretch>
            <a:fillRect/>
          </a:stretch>
        </p:blipFill>
        <p:spPr>
          <a:xfrm>
            <a:off x="0" y="1055766"/>
            <a:ext cx="4766221" cy="4777152"/>
          </a:xfrm>
          <a:prstGeom prst="rect">
            <a:avLst/>
          </a:prstGeom>
        </p:spPr>
      </p:pic>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0"/>
          <p:cNvGraphicFramePr>
            <a:graphicFrameLocks noChangeAspect="1"/>
          </p:cNvGraphicFramePr>
          <p:nvPr/>
        </p:nvGraphicFramePr>
        <p:xfrm>
          <a:off x="80901" y="124619"/>
          <a:ext cx="735013" cy="666750"/>
        </p:xfrm>
        <a:graphic>
          <a:graphicData uri="http://schemas.openxmlformats.org/presentationml/2006/ole">
            <mc:AlternateContent xmlns:mc="http://schemas.openxmlformats.org/markup-compatibility/2006">
              <mc:Choice xmlns:v="urn:schemas-microsoft-com:vml" Requires="v">
                <p:oleObj name="Photo Editor Photo" r:id="rId2" imgW="1523810" imgH="1380952" progId="">
                  <p:embed/>
                </p:oleObj>
              </mc:Choice>
              <mc:Fallback>
                <p:oleObj name="Photo Editor Photo" r:id="rId2" imgW="1523810" imgH="1380952" progId="">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01" y="124619"/>
                        <a:ext cx="735013" cy="666750"/>
                      </a:xfrm>
                      <a:prstGeom prst="rect">
                        <a:avLst/>
                      </a:prstGeom>
                      <a:noFill/>
                      <a:ln>
                        <a:noFill/>
                      </a:ln>
                      <a:extLst>
                        <a:ext uri="{909E8E84-426E-40dd-AFC4-6F175D3DCCD1}">
                          <a14:hiddenFill xmlns:a14="http://schemas.microsoft.com/office/drawing/2010/main" xmlns="">
                            <a:solidFill>
                              <a:srgbClr val="00CC99"/>
                            </a:solidFill>
                          </a14:hiddenFill>
                        </a:ext>
                        <a:ext uri="{91240B29-F687-4f45-9708-019B960494DF}">
                          <a14:hiddenLine xmlns:a14="http://schemas.microsoft.com/office/drawing/2010/main" xmlns="" w="9525">
                            <a:solidFill>
                              <a:schemeClr val="tx1"/>
                            </a:solidFill>
                            <a:miter lim="800000"/>
                            <a:headEnd/>
                            <a:tailEnd/>
                          </a14:hiddenLine>
                        </a:ext>
                      </a:extLst>
                    </p:spPr>
                  </p:pic>
                </p:oleObj>
              </mc:Fallback>
            </mc:AlternateContent>
          </a:graphicData>
        </a:graphic>
      </p:graphicFrame>
      <p:sp>
        <p:nvSpPr>
          <p:cNvPr id="3" name="Rectangle 3"/>
          <p:cNvSpPr>
            <a:spLocks noChangeArrowheads="1"/>
          </p:cNvSpPr>
          <p:nvPr/>
        </p:nvSpPr>
        <p:spPr bwMode="auto">
          <a:xfrm>
            <a:off x="762000" y="221396"/>
            <a:ext cx="2324100" cy="458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24" tIns="45712" rIns="91424" bIns="45712">
            <a:spAutoFit/>
          </a:bodyPr>
          <a:lstStyle>
            <a:lvl1pPr eaLnBrk="0" hangingPunct="0">
              <a:defRPr sz="1300">
                <a:solidFill>
                  <a:schemeClr val="tx1"/>
                </a:solidFill>
                <a:latin typeface="Times New Roman" pitchFamily="18" charset="0"/>
                <a:ea typeface="MS PGothic" pitchFamily="34" charset="-128"/>
              </a:defRPr>
            </a:lvl1pPr>
            <a:lvl2pPr marL="742950" indent="-285750" eaLnBrk="0" hangingPunct="0">
              <a:defRPr sz="1300">
                <a:solidFill>
                  <a:schemeClr val="tx1"/>
                </a:solidFill>
                <a:latin typeface="Times New Roman" pitchFamily="18" charset="0"/>
                <a:ea typeface="MS PGothic" pitchFamily="34" charset="-128"/>
              </a:defRPr>
            </a:lvl2pPr>
            <a:lvl3pPr marL="1143000" indent="-228600" eaLnBrk="0" hangingPunct="0">
              <a:defRPr sz="1300">
                <a:solidFill>
                  <a:schemeClr val="tx1"/>
                </a:solidFill>
                <a:latin typeface="Times New Roman" pitchFamily="18" charset="0"/>
                <a:ea typeface="MS PGothic" pitchFamily="34" charset="-128"/>
              </a:defRPr>
            </a:lvl3pPr>
            <a:lvl4pPr marL="1600200" indent="-228600" eaLnBrk="0" hangingPunct="0">
              <a:defRPr sz="1300">
                <a:solidFill>
                  <a:schemeClr val="tx1"/>
                </a:solidFill>
                <a:latin typeface="Times New Roman" pitchFamily="18" charset="0"/>
                <a:ea typeface="MS PGothic" pitchFamily="34" charset="-128"/>
              </a:defRPr>
            </a:lvl4pPr>
            <a:lvl5pPr marL="2057400" indent="-228600" eaLnBrk="0" hangingPunct="0">
              <a:defRPr sz="13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3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3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3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300">
                <a:solidFill>
                  <a:schemeClr val="tx1"/>
                </a:solidFill>
                <a:latin typeface="Times New Roman" pitchFamily="18" charset="0"/>
                <a:ea typeface="MS PGothic" pitchFamily="34" charset="-128"/>
              </a:defRPr>
            </a:lvl9pPr>
          </a:lstStyle>
          <a:p>
            <a:pPr>
              <a:defRPr/>
            </a:pPr>
            <a:r>
              <a:rPr lang="en-US" altLang="en-US" sz="800" dirty="0">
                <a:solidFill>
                  <a:schemeClr val="accent2"/>
                </a:solidFill>
                <a:latin typeface="Helvetica" pitchFamily="1" charset="0"/>
              </a:rPr>
              <a:t>National Aeronautics and Space Administration</a:t>
            </a:r>
          </a:p>
          <a:p>
            <a:pPr>
              <a:defRPr/>
            </a:pPr>
            <a:r>
              <a:rPr lang="en-US" altLang="en-US" sz="800" b="1" dirty="0">
                <a:solidFill>
                  <a:schemeClr val="accent2"/>
                </a:solidFill>
                <a:latin typeface="Helvetica" pitchFamily="1" charset="0"/>
              </a:rPr>
              <a:t>Jet Propulsion Laboratory</a:t>
            </a:r>
          </a:p>
          <a:p>
            <a:pPr>
              <a:defRPr/>
            </a:pPr>
            <a:r>
              <a:rPr lang="en-US" altLang="en-US" sz="800" b="1" dirty="0">
                <a:solidFill>
                  <a:schemeClr val="accent2"/>
                </a:solidFill>
                <a:latin typeface="Helvetica" pitchFamily="1" charset="0"/>
              </a:rPr>
              <a:t>California Institute of Technology</a:t>
            </a:r>
            <a:endParaRPr lang="en-US" altLang="en-US" sz="800" b="1" dirty="0">
              <a:latin typeface="Helvetica" pitchFamily="1" charset="0"/>
            </a:endParaRPr>
          </a:p>
        </p:txBody>
      </p:sp>
      <p:sp>
        <p:nvSpPr>
          <p:cNvPr id="5" name="TextBox 4"/>
          <p:cNvSpPr txBox="1"/>
          <p:nvPr/>
        </p:nvSpPr>
        <p:spPr>
          <a:xfrm>
            <a:off x="152400" y="990600"/>
            <a:ext cx="8839200" cy="1277273"/>
          </a:xfrm>
          <a:prstGeom prst="rect">
            <a:avLst/>
          </a:prstGeom>
          <a:noFill/>
        </p:spPr>
        <p:txBody>
          <a:bodyPr wrap="square" rtlCol="0">
            <a:spAutoFit/>
          </a:bodyPr>
          <a:lstStyle/>
          <a:p>
            <a:r>
              <a:rPr lang="en-US" sz="1100" b="1" dirty="0">
                <a:latin typeface="Arial"/>
                <a:cs typeface="Arial"/>
              </a:rPr>
              <a:t>Contact:</a:t>
            </a:r>
            <a:r>
              <a:rPr lang="en-US" sz="1100" dirty="0">
                <a:latin typeface="Arial Unicode MS"/>
                <a:cs typeface="Arial Unicode MS"/>
              </a:rPr>
              <a:t> </a:t>
            </a:r>
          </a:p>
          <a:p>
            <a:r>
              <a:rPr lang="en-US" sz="1100" dirty="0">
                <a:latin typeface="Arial Unicode MS"/>
                <a:cs typeface="Arial Unicode MS"/>
              </a:rPr>
              <a:t>Rishav Mallick, 300-323M, Jet Propulsion Laboratory, Pasadena, CA 91109</a:t>
            </a:r>
          </a:p>
          <a:p>
            <a:r>
              <a:rPr lang="en-US" sz="1100" dirty="0" err="1">
                <a:latin typeface="Arial Unicode MS"/>
                <a:cs typeface="Arial Unicode MS"/>
              </a:rPr>
              <a:t>rishav.mallick@jpl.nasa.gov</a:t>
            </a:r>
            <a:endParaRPr lang="en-US" sz="1100" dirty="0">
              <a:latin typeface="Arial Unicode MS"/>
              <a:cs typeface="Arial Unicode MS"/>
            </a:endParaRPr>
          </a:p>
          <a:p>
            <a:endParaRPr lang="en-US" sz="1100" dirty="0">
              <a:latin typeface="Arial Unicode MS"/>
              <a:cs typeface="Arial Unicode MS"/>
            </a:endParaRPr>
          </a:p>
          <a:p>
            <a:r>
              <a:rPr lang="en-US" sz="1100" b="1" dirty="0">
                <a:latin typeface="Arial"/>
                <a:cs typeface="Arial"/>
              </a:rPr>
              <a:t>Citation:</a:t>
            </a:r>
            <a:r>
              <a:rPr lang="en-US" sz="1100" dirty="0">
                <a:latin typeface="Arial"/>
                <a:cs typeface="Arial"/>
              </a:rPr>
              <a:t>  </a:t>
            </a:r>
          </a:p>
          <a:p>
            <a:r>
              <a:rPr lang="en-US" sz="1100" dirty="0" err="1">
                <a:latin typeface="Arial Unicode MS"/>
                <a:cs typeface="Arial Unicode MS"/>
              </a:rPr>
              <a:t>Köhne</a:t>
            </a:r>
            <a:r>
              <a:rPr lang="en-US" sz="1100" dirty="0">
                <a:latin typeface="Arial Unicode MS"/>
                <a:cs typeface="Arial Unicode MS"/>
              </a:rPr>
              <a:t>, T., Mallick, R. &amp; Simons, M. Probabilistic estimation of rheological properties in subduction zones using sequences of earthquakes and aseismic slip. Earth Planets Space 77, 3 (2025). </a:t>
            </a:r>
            <a:r>
              <a:rPr lang="en-US" sz="1100" dirty="0">
                <a:latin typeface="Arial Unicode MS"/>
                <a:cs typeface="Arial Unicode MS"/>
                <a:hlinkClick r:id="rId4"/>
              </a:rPr>
              <a:t>https://doi.org/10.1186/s40623-024-02121-5</a:t>
            </a:r>
            <a:endParaRPr lang="en-US" sz="1100" dirty="0">
              <a:latin typeface="Arial Unicode MS"/>
              <a:cs typeface="Arial Unicode MS"/>
            </a:endParaRPr>
          </a:p>
        </p:txBody>
      </p:sp>
      <p:pic>
        <p:nvPicPr>
          <p:cNvPr id="6" name="Picture 5">
            <a:extLst>
              <a:ext uri="{FF2B5EF4-FFF2-40B4-BE49-F238E27FC236}">
                <a16:creationId xmlns:a16="http://schemas.microsoft.com/office/drawing/2014/main" id="{AE064EAE-91C7-D97C-C8BB-E4C856DE0F5D}"/>
              </a:ext>
            </a:extLst>
          </p:cNvPr>
          <p:cNvPicPr>
            <a:picLocks noChangeAspect="1"/>
          </p:cNvPicPr>
          <p:nvPr/>
        </p:nvPicPr>
        <p:blipFill>
          <a:blip r:embed="rId5"/>
          <a:stretch>
            <a:fillRect/>
          </a:stretch>
        </p:blipFill>
        <p:spPr>
          <a:xfrm>
            <a:off x="183266" y="2454565"/>
            <a:ext cx="5486400" cy="4012441"/>
          </a:xfrm>
          <a:prstGeom prst="rect">
            <a:avLst/>
          </a:prstGeom>
        </p:spPr>
      </p:pic>
      <p:sp>
        <p:nvSpPr>
          <p:cNvPr id="7" name="Text Box 8">
            <a:extLst>
              <a:ext uri="{FF2B5EF4-FFF2-40B4-BE49-F238E27FC236}">
                <a16:creationId xmlns:a16="http://schemas.microsoft.com/office/drawing/2014/main" id="{B655D5D7-997D-6AB5-AA85-E88DECEFEF8B}"/>
              </a:ext>
            </a:extLst>
          </p:cNvPr>
          <p:cNvSpPr txBox="1">
            <a:spLocks noChangeArrowheads="1"/>
          </p:cNvSpPr>
          <p:nvPr/>
        </p:nvSpPr>
        <p:spPr bwMode="auto">
          <a:xfrm>
            <a:off x="5679312" y="2528405"/>
            <a:ext cx="3464688" cy="398570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r>
              <a:rPr lang="en-US" altLang="en-US" sz="1100" b="1" dirty="0">
                <a:solidFill>
                  <a:srgbClr val="003399"/>
                </a:solidFill>
              </a:rPr>
              <a:t>Target effective viscosity structure and posterior error from data-driven estimation of parameters. </a:t>
            </a:r>
          </a:p>
          <a:p>
            <a:r>
              <a:rPr lang="en-US" altLang="en-US" sz="1100" b="1" dirty="0">
                <a:solidFill>
                  <a:srgbClr val="003399"/>
                </a:solidFill>
              </a:rPr>
              <a:t>(a) Time-varying viscosity in the target synthetic model: </a:t>
            </a:r>
          </a:p>
          <a:p>
            <a:r>
              <a:rPr lang="en-US" altLang="en-US" sz="1100" b="1" dirty="0">
                <a:solidFill>
                  <a:srgbClr val="003399"/>
                </a:solidFill>
              </a:rPr>
              <a:t>blue – viscosity before the earthquake, </a:t>
            </a:r>
          </a:p>
          <a:p>
            <a:r>
              <a:rPr lang="en-US" altLang="en-US" sz="1100" b="1" dirty="0">
                <a:solidFill>
                  <a:srgbClr val="003399"/>
                </a:solidFill>
              </a:rPr>
              <a:t>green – post-earthquake viscosity, </a:t>
            </a:r>
          </a:p>
          <a:p>
            <a:r>
              <a:rPr lang="en-US" altLang="en-US" sz="1100" b="1" dirty="0">
                <a:solidFill>
                  <a:srgbClr val="003399"/>
                </a:solidFill>
              </a:rPr>
              <a:t>gray – steady-state viscosity (if there were no earthquakes and plate interface showed steady creep). </a:t>
            </a:r>
          </a:p>
          <a:p>
            <a:endParaRPr lang="en-US" altLang="en-US" sz="1100" b="1" dirty="0">
              <a:solidFill>
                <a:srgbClr val="003399"/>
              </a:solidFill>
            </a:endParaRPr>
          </a:p>
          <a:p>
            <a:r>
              <a:rPr lang="en-US" altLang="en-US" sz="1100" b="1" dirty="0">
                <a:solidFill>
                  <a:srgbClr val="003399"/>
                </a:solidFill>
              </a:rPr>
              <a:t>Panels (b-c) show the error in the recovered viscosity structure, as well as the recovered transition depths. The blue and orange solid lines show the median error between the logarithm of the recovered (predicted) viscosity profile and the target values. </a:t>
            </a:r>
          </a:p>
          <a:p>
            <a:endParaRPr lang="en-US" altLang="en-US" sz="1100" b="1" dirty="0">
              <a:solidFill>
                <a:srgbClr val="003399"/>
              </a:solidFill>
            </a:endParaRPr>
          </a:p>
          <a:p>
            <a:r>
              <a:rPr lang="en-US" altLang="en-US" sz="1100" b="1" dirty="0">
                <a:solidFill>
                  <a:srgbClr val="003399"/>
                </a:solidFill>
              </a:rPr>
              <a:t>The light and medium shaded areas around the solid lines represent the 90th and 50th percentile ranges, respectively. The pink shaded areas are horizontal histograms for the estimate of the transition depths, where viscosity increases or decreases with depth.</a:t>
            </a:r>
          </a:p>
        </p:txBody>
      </p:sp>
    </p:spTree>
    <p:extLst>
      <p:ext uri="{BB962C8B-B14F-4D97-AF65-F5344CB8AC3E}">
        <p14:creationId xmlns:p14="http://schemas.microsoft.com/office/powerpoint/2010/main" val="160470047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theme/theme1.xml><?xml version="1.0" encoding="utf-8"?>
<a:theme xmlns:a="http://schemas.openxmlformats.org/drawingml/2006/main" name="1_Blank">
  <a:themeElements>
    <a:clrScheme name="1_Blank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99"/>
      </a:hlink>
      <a:folHlink>
        <a:srgbClr val="333399"/>
      </a:folHlink>
    </a:clrScheme>
    <a:fontScheme name="1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defRPr>
        </a:defPPr>
      </a:lstStyle>
    </a:lnDef>
  </a:objectDefaults>
  <a:extraClrSchemeLst>
    <a:extraClrScheme>
      <a:clrScheme name="1_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Blank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99"/>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8011</TotalTime>
  <Words>508</Words>
  <Application>Microsoft Macintosh PowerPoint</Application>
  <PresentationFormat>On-screen Show (4:3)</PresentationFormat>
  <Paragraphs>34</Paragraphs>
  <Slides>2</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10" baseType="lpstr">
      <vt:lpstr>Arial Unicode MS</vt:lpstr>
      <vt:lpstr>ＭＳ Ｐゴシック</vt:lpstr>
      <vt:lpstr>Arial</vt:lpstr>
      <vt:lpstr>Helvetica</vt:lpstr>
      <vt:lpstr>Times</vt:lpstr>
      <vt:lpstr>Wingdings</vt:lpstr>
      <vt:lpstr>1_Blank</vt:lpstr>
      <vt:lpstr>Photo Editor Photo</vt:lpstr>
      <vt:lpstr>Probabilistic estimation of  rheological properties in subduction zones Rishav Mallick, 329A</vt:lpstr>
      <vt:lpstr>PowerPoint Presentation</vt:lpstr>
    </vt:vector>
  </TitlesOfParts>
  <Company>NASA HQ</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NASA HQ</dc:creator>
  <cp:lastModifiedBy>Mallick, Rishav (329A-Affiliate)</cp:lastModifiedBy>
  <cp:revision>321</cp:revision>
  <cp:lastPrinted>2007-09-25T19:58:52Z</cp:lastPrinted>
  <dcterms:created xsi:type="dcterms:W3CDTF">2008-11-10T22:26:59Z</dcterms:created>
  <dcterms:modified xsi:type="dcterms:W3CDTF">2025-01-13T21:14:38Z</dcterms:modified>
</cp:coreProperties>
</file>